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</p:sldIdLst>
  <p:sldSz cx="9144000" cy="6858000" type="screen4x3"/>
  <p:notesSz cx="6858000" cy="9144000"/>
  <p:defaultTextStyle>
    <a:defPPr>
      <a:defRPr lang="es-V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VE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9A58E9-040A-4862-A7B9-24FD891C607C}" type="datetimeFigureOut">
              <a:rPr lang="es-VE" smtClean="0"/>
              <a:pPr/>
              <a:t>25/09/2013</a:t>
            </a:fld>
            <a:endParaRPr lang="es-VE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VE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E56B59-CADF-4F7A-83E5-991FF4299D3C}" type="slidenum">
              <a:rPr lang="es-VE" smtClean="0"/>
              <a:pPr/>
              <a:t>‹Nº›</a:t>
            </a:fld>
            <a:endParaRPr lang="es-V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VE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E56B59-CADF-4F7A-83E5-991FF4299D3C}" type="slidenum">
              <a:rPr lang="es-VE" smtClean="0"/>
              <a:pPr/>
              <a:t>5</a:t>
            </a:fld>
            <a:endParaRPr lang="es-V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Triángulo rectángulo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grpSp>
        <p:nvGrpSpPr>
          <p:cNvPr id="2" name="1 Grupo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6 Forma libre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7 Forma libre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10 Forma libre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11 Conector recto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665D284-7F49-4728-9B68-24E594B074C7}" type="datetimeFigureOut">
              <a:rPr lang="es-VE" smtClean="0"/>
              <a:pPr/>
              <a:t>25/09/2013</a:t>
            </a:fld>
            <a:endParaRPr lang="es-VE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s-VE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0F7FAE9-6FF9-40AE-8AEF-592DE2FE17EC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65D284-7F49-4728-9B68-24E594B074C7}" type="datetimeFigureOut">
              <a:rPr lang="es-VE" smtClean="0"/>
              <a:pPr/>
              <a:t>25/09/2013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F7FAE9-6FF9-40AE-8AEF-592DE2FE17EC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65D284-7F49-4728-9B68-24E594B074C7}" type="datetimeFigureOut">
              <a:rPr lang="es-VE" smtClean="0"/>
              <a:pPr/>
              <a:t>25/09/2013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F7FAE9-6FF9-40AE-8AEF-592DE2FE17EC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65D284-7F49-4728-9B68-24E594B074C7}" type="datetimeFigureOut">
              <a:rPr lang="es-VE" smtClean="0"/>
              <a:pPr/>
              <a:t>25/09/2013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F7FAE9-6FF9-40AE-8AEF-592DE2FE17EC}" type="slidenum">
              <a:rPr lang="es-VE" smtClean="0"/>
              <a:pPr/>
              <a:t>‹Nº›</a:t>
            </a:fld>
            <a:endParaRPr lang="es-VE"/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65D284-7F49-4728-9B68-24E594B074C7}" type="datetimeFigureOut">
              <a:rPr lang="es-VE" smtClean="0"/>
              <a:pPr/>
              <a:t>25/09/2013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F7FAE9-6FF9-40AE-8AEF-592DE2FE17EC}" type="slidenum">
              <a:rPr lang="es-VE" smtClean="0"/>
              <a:pPr/>
              <a:t>‹Nº›</a:t>
            </a:fld>
            <a:endParaRPr lang="es-VE"/>
          </a:p>
        </p:txBody>
      </p:sp>
      <p:sp>
        <p:nvSpPr>
          <p:cNvPr id="7" name="6 Cheurón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7 Cheurón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65D284-7F49-4728-9B68-24E594B074C7}" type="datetimeFigureOut">
              <a:rPr lang="es-VE" smtClean="0"/>
              <a:pPr/>
              <a:t>25/09/2013</a:t>
            </a:fld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F7FAE9-6FF9-40AE-8AEF-592DE2FE17EC}" type="slidenum">
              <a:rPr lang="es-VE" smtClean="0"/>
              <a:pPr/>
              <a:t>‹Nº›</a:t>
            </a:fld>
            <a:endParaRPr lang="es-VE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65D284-7F49-4728-9B68-24E594B074C7}" type="datetimeFigureOut">
              <a:rPr lang="es-VE" smtClean="0"/>
              <a:pPr/>
              <a:t>25/09/2013</a:t>
            </a:fld>
            <a:endParaRPr lang="es-VE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VE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F7FAE9-6FF9-40AE-8AEF-592DE2FE17EC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65D284-7F49-4728-9B68-24E594B074C7}" type="datetimeFigureOut">
              <a:rPr lang="es-VE" smtClean="0"/>
              <a:pPr/>
              <a:t>25/09/2013</a:t>
            </a:fld>
            <a:endParaRPr lang="es-VE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VE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F7FAE9-6FF9-40AE-8AEF-592DE2FE17EC}" type="slidenum">
              <a:rPr lang="es-VE" smtClean="0"/>
              <a:pPr/>
              <a:t>‹Nº›</a:t>
            </a:fld>
            <a:endParaRPr lang="es-VE"/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65D284-7F49-4728-9B68-24E594B074C7}" type="datetimeFigureOut">
              <a:rPr lang="es-VE" smtClean="0"/>
              <a:pPr/>
              <a:t>25/09/2013</a:t>
            </a:fld>
            <a:endParaRPr lang="es-VE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VE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F7FAE9-6FF9-40AE-8AEF-592DE2FE17EC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E665D284-7F49-4728-9B68-24E594B074C7}" type="datetimeFigureOut">
              <a:rPr lang="es-VE" smtClean="0"/>
              <a:pPr/>
              <a:t>25/09/2013</a:t>
            </a:fld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F7FAE9-6FF9-40AE-8AEF-592DE2FE17EC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665D284-7F49-4728-9B68-24E594B074C7}" type="datetimeFigureOut">
              <a:rPr lang="es-VE" smtClean="0"/>
              <a:pPr/>
              <a:t>25/09/2013</a:t>
            </a:fld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0F7FAE9-6FF9-40AE-8AEF-592DE2FE17EC}" type="slidenum">
              <a:rPr lang="es-VE" smtClean="0"/>
              <a:pPr/>
              <a:t>‹Nº›</a:t>
            </a:fld>
            <a:endParaRPr lang="es-VE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8 Forma libre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9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10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11 Cheurón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12 Cheurón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Forma libre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Forma libre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13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14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E665D284-7F49-4728-9B68-24E594B074C7}" type="datetimeFigureOut">
              <a:rPr lang="es-VE" smtClean="0"/>
              <a:pPr/>
              <a:t>25/09/2013</a:t>
            </a:fld>
            <a:endParaRPr lang="es-VE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s-VE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0F7FAE9-6FF9-40AE-8AEF-592DE2FE17EC}" type="slidenum">
              <a:rPr lang="es-VE" smtClean="0"/>
              <a:pPr/>
              <a:t>‹Nº›</a:t>
            </a:fld>
            <a:endParaRPr lang="es-V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857365"/>
            <a:ext cx="7772400" cy="1743086"/>
          </a:xfrm>
        </p:spPr>
        <p:txBody>
          <a:bodyPr>
            <a:normAutofit fontScale="90000"/>
          </a:bodyPr>
          <a:lstStyle/>
          <a:p>
            <a:r>
              <a:rPr lang="es-VE" b="1" dirty="0"/>
              <a:t>Extensión de una Plataforma de Mapas Cognitivos</a:t>
            </a:r>
            <a:br>
              <a:rPr lang="es-VE" b="1" dirty="0"/>
            </a:br>
            <a:r>
              <a:rPr lang="es-VE" b="1" dirty="0"/>
              <a:t>Para el Caso Multicapa</a:t>
            </a:r>
            <a:endParaRPr lang="es-VE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>
              <a:spcBef>
                <a:spcPts val="650"/>
              </a:spcBef>
              <a:buSzPct val="95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b="1" dirty="0" smtClean="0">
                <a:solidFill>
                  <a:schemeClr val="tx1"/>
                </a:solidFill>
                <a:latin typeface="Calibri" pitchFamily="32" charset="0"/>
                <a:ea typeface="WenQuanYi Zen Hei" charset="0"/>
                <a:cs typeface="WenQuanYi Zen Hei" charset="0"/>
              </a:rPr>
              <a:t>José Hidalgo</a:t>
            </a:r>
          </a:p>
          <a:p>
            <a:pPr algn="r">
              <a:spcBef>
                <a:spcPts val="65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VE" b="1" dirty="0" smtClean="0">
                <a:solidFill>
                  <a:schemeClr val="tx1"/>
                </a:solidFill>
                <a:latin typeface="Calibri" pitchFamily="32" charset="0"/>
                <a:ea typeface="WenQuanYi Zen Hei" charset="0"/>
                <a:cs typeface="WenQuanYi Zen Hei" charset="0"/>
              </a:rPr>
              <a:t>Fernando Osuna</a:t>
            </a:r>
            <a:endParaRPr lang="es-VE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114420"/>
          </a:xfrm>
        </p:spPr>
        <p:txBody>
          <a:bodyPr/>
          <a:lstStyle/>
          <a:p>
            <a:r>
              <a:rPr lang="es-VE" dirty="0" smtClean="0"/>
              <a:t>Tipo de Reglas: Conexión.</a:t>
            </a:r>
          </a:p>
          <a:p>
            <a:pPr>
              <a:buNone/>
            </a:pPr>
            <a:endParaRPr lang="es-VE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VE" dirty="0" smtClean="0"/>
              <a:t>Caso de Estudio: </a:t>
            </a:r>
            <a:r>
              <a:rPr lang="es-VE" dirty="0" err="1" smtClean="0">
                <a:latin typeface="Times New Roman" pitchFamily="16" charset="0"/>
                <a:ea typeface="DejaVu Sans Light" charset="0"/>
                <a:cs typeface="DejaVu Sans Light" charset="0"/>
              </a:rPr>
              <a:t>Wikipedia</a:t>
            </a:r>
            <a:r>
              <a:rPr lang="es-VE" dirty="0" smtClean="0">
                <a:latin typeface="Times New Roman" pitchFamily="16" charset="0"/>
                <a:ea typeface="DejaVu Sans Light" charset="0"/>
                <a:cs typeface="DejaVu Sans Light" charset="0"/>
              </a:rPr>
              <a:t> Ingles</a:t>
            </a:r>
            <a:endParaRPr lang="es-VE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2500306"/>
            <a:ext cx="474345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828668"/>
          </a:xfrm>
        </p:spPr>
        <p:txBody>
          <a:bodyPr/>
          <a:lstStyle/>
          <a:p>
            <a:r>
              <a:rPr lang="es-VE" dirty="0" smtClean="0"/>
              <a:t>Cantidad Conceptos: 8</a:t>
            </a: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VE" dirty="0" smtClean="0"/>
              <a:t>Mapa Nivel 1</a:t>
            </a:r>
            <a:endParaRPr lang="es-VE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2000240"/>
            <a:ext cx="5448300" cy="41036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828668"/>
          </a:xfrm>
        </p:spPr>
        <p:txBody>
          <a:bodyPr/>
          <a:lstStyle/>
          <a:p>
            <a:r>
              <a:rPr lang="es-VE" dirty="0" smtClean="0"/>
              <a:t>Cantidad de Conceptos: 11</a:t>
            </a:r>
            <a:endParaRPr lang="es-VE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VE" dirty="0" smtClean="0"/>
              <a:t>Mapa Nivel 2</a:t>
            </a:r>
            <a:endParaRPr lang="es-VE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1965346"/>
            <a:ext cx="6408738" cy="410686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VE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VE" dirty="0" smtClean="0"/>
              <a:t>Simulación  Usando la herramienta</a:t>
            </a:r>
            <a:endParaRPr lang="es-VE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VE" sz="2400" dirty="0" smtClean="0">
                <a:latin typeface="Times New Roman" pitchFamily="16" charset="0"/>
              </a:rPr>
              <a:t>El gráfico muestra los resultados para el mapa cognitivo de una sola capa de la </a:t>
            </a:r>
            <a:r>
              <a:rPr lang="es-VE" sz="2400" dirty="0" err="1" smtClean="0">
                <a:latin typeface="Times New Roman" pitchFamily="16" charset="0"/>
              </a:rPr>
              <a:t>Wikipedia</a:t>
            </a:r>
            <a:r>
              <a:rPr lang="es-VE" sz="2400" dirty="0" smtClean="0">
                <a:latin typeface="Times New Roman" pitchFamily="16" charset="0"/>
              </a:rPr>
              <a:t> en Ingles.</a:t>
            </a:r>
            <a:endParaRPr lang="es-VE" sz="2400" dirty="0">
              <a:latin typeface="Times New Roman" pitchFamily="16" charset="0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VE" dirty="0" smtClean="0">
                <a:latin typeface="Times New Roman" pitchFamily="16" charset="0"/>
              </a:rPr>
              <a:t>Análisis de Resultados</a:t>
            </a:r>
            <a:endParaRPr lang="es-VE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2500306"/>
            <a:ext cx="6119813" cy="35274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s-VE" sz="2400" dirty="0" smtClean="0">
                <a:latin typeface="Times New Roman" pitchFamily="16" charset="0"/>
              </a:rPr>
              <a:t>El gráfico muestra los resultados para el mapa cognitivo de dos capas de la </a:t>
            </a:r>
            <a:r>
              <a:rPr lang="es-VE" sz="2400" dirty="0" err="1" smtClean="0">
                <a:latin typeface="Times New Roman" pitchFamily="16" charset="0"/>
              </a:rPr>
              <a:t>Wikipedia</a:t>
            </a:r>
            <a:r>
              <a:rPr lang="es-VE" sz="2400" dirty="0" smtClean="0">
                <a:latin typeface="Times New Roman" pitchFamily="16" charset="0"/>
              </a:rPr>
              <a:t> en Ingles</a:t>
            </a:r>
          </a:p>
          <a:p>
            <a:endParaRPr lang="es-VE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VE" dirty="0" smtClean="0">
                <a:latin typeface="Times New Roman" pitchFamily="16" charset="0"/>
              </a:rPr>
              <a:t>Análisis de Resultados</a:t>
            </a:r>
            <a:endParaRPr lang="es-VE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2428868"/>
            <a:ext cx="6826250" cy="3455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428736"/>
            <a:ext cx="347495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VE" dirty="0" smtClean="0">
                <a:latin typeface="+mn-lt"/>
              </a:rPr>
              <a:t>Caso de Estudio: Radioterapia</a:t>
            </a:r>
            <a:endParaRPr lang="es-VE" dirty="0">
              <a:latin typeface="+mn-lt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4286248" y="1500174"/>
            <a:ext cx="4572000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2800" b="1" dirty="0" smtClean="0"/>
              <a:t>Tipo de Regla: Difusa</a:t>
            </a:r>
          </a:p>
          <a:p>
            <a:endParaRPr lang="es-VE" sz="1400" dirty="0" smtClean="0"/>
          </a:p>
          <a:p>
            <a:pPr algn="ctr"/>
            <a:r>
              <a:rPr lang="es-VE" sz="2000" dirty="0" smtClean="0"/>
              <a:t>Reglas de la interfaz</a:t>
            </a:r>
          </a:p>
          <a:p>
            <a:endParaRPr lang="en-US" sz="1400" dirty="0" smtClean="0"/>
          </a:p>
          <a:p>
            <a:r>
              <a:rPr lang="en-US" sz="1400" dirty="0" smtClean="0"/>
              <a:t>IF </a:t>
            </a:r>
            <a:r>
              <a:rPr lang="en-US" sz="1400" dirty="0"/>
              <a:t>value of OUT-C1 is very high AND values </a:t>
            </a:r>
            <a:r>
              <a:rPr lang="en-US" sz="1400" dirty="0" smtClean="0"/>
              <a:t>of (OUT-C2 </a:t>
            </a:r>
            <a:r>
              <a:rPr lang="en-US" sz="1400" dirty="0"/>
              <a:t>AND OUT-C3) are very low, THEN </a:t>
            </a:r>
            <a:r>
              <a:rPr lang="en-US" sz="1400" dirty="0" smtClean="0"/>
              <a:t>value of </a:t>
            </a:r>
            <a:r>
              <a:rPr lang="en-US" sz="1400" dirty="0"/>
              <a:t>UC2 is very high</a:t>
            </a:r>
            <a:r>
              <a:rPr lang="en-US" sz="1400" dirty="0" smtClean="0"/>
              <a:t>.</a:t>
            </a:r>
          </a:p>
          <a:p>
            <a:endParaRPr lang="en-US" sz="1400" dirty="0"/>
          </a:p>
          <a:p>
            <a:r>
              <a:rPr lang="en-US" sz="1400" dirty="0"/>
              <a:t>IF value of OUT-C1 is the highest AND values </a:t>
            </a:r>
            <a:r>
              <a:rPr lang="en-US" sz="1400" dirty="0" smtClean="0"/>
              <a:t>of (OUT-C2 </a:t>
            </a:r>
            <a:r>
              <a:rPr lang="en-US" sz="1400" dirty="0"/>
              <a:t>AND OUT-C3) are the lowest, THEN </a:t>
            </a:r>
            <a:r>
              <a:rPr lang="en-US" sz="1400" dirty="0" smtClean="0"/>
              <a:t>value </a:t>
            </a:r>
            <a:r>
              <a:rPr lang="es-VE" sz="1400" dirty="0" smtClean="0"/>
              <a:t>of </a:t>
            </a:r>
            <a:r>
              <a:rPr lang="es-VE" sz="1400" dirty="0"/>
              <a:t>UC2 </a:t>
            </a:r>
            <a:r>
              <a:rPr lang="es-VE" sz="1400" dirty="0" err="1"/>
              <a:t>is</a:t>
            </a:r>
            <a:r>
              <a:rPr lang="es-VE" sz="1400" dirty="0"/>
              <a:t> </a:t>
            </a:r>
            <a:r>
              <a:rPr lang="es-VE" sz="1400" dirty="0" err="1"/>
              <a:t>highest</a:t>
            </a:r>
            <a:r>
              <a:rPr lang="es-VE" sz="1400" dirty="0"/>
              <a:t>.</a:t>
            </a:r>
          </a:p>
          <a:p>
            <a:endParaRPr lang="en-US" sz="1400" dirty="0" smtClean="0"/>
          </a:p>
          <a:p>
            <a:r>
              <a:rPr lang="en-US" sz="1400" dirty="0" smtClean="0"/>
              <a:t>IF </a:t>
            </a:r>
            <a:r>
              <a:rPr lang="en-US" sz="1400" dirty="0"/>
              <a:t>value of OUT-C1 is high AND values of (</a:t>
            </a:r>
            <a:r>
              <a:rPr lang="en-US" sz="1400" dirty="0" smtClean="0"/>
              <a:t>OUTC2 OR </a:t>
            </a:r>
            <a:r>
              <a:rPr lang="en-US" sz="1400" dirty="0"/>
              <a:t>OUT-C3) are low, THEN value of UC2 </a:t>
            </a:r>
            <a:r>
              <a:rPr lang="en-US" sz="1400" dirty="0" smtClean="0"/>
              <a:t>is </a:t>
            </a:r>
            <a:r>
              <a:rPr lang="es-VE" sz="1400" dirty="0" err="1" smtClean="0"/>
              <a:t>high</a:t>
            </a:r>
            <a:r>
              <a:rPr lang="es-VE" sz="1400" dirty="0"/>
              <a:t>.</a:t>
            </a:r>
          </a:p>
          <a:p>
            <a:endParaRPr lang="en-US" sz="1400" dirty="0" smtClean="0"/>
          </a:p>
          <a:p>
            <a:r>
              <a:rPr lang="en-US" sz="1400" dirty="0" smtClean="0"/>
              <a:t>IF </a:t>
            </a:r>
            <a:r>
              <a:rPr lang="en-US" sz="1400" dirty="0"/>
              <a:t>value of OUT-C1 is very high AND values </a:t>
            </a:r>
            <a:r>
              <a:rPr lang="en-US" sz="1400" dirty="0" smtClean="0"/>
              <a:t>of (OUT-C2 </a:t>
            </a:r>
            <a:r>
              <a:rPr lang="en-US" sz="1400" dirty="0"/>
              <a:t>OR OUT-C3) are low, THEN value of </a:t>
            </a:r>
            <a:r>
              <a:rPr lang="en-US" sz="1400" dirty="0" smtClean="0"/>
              <a:t>UC2 </a:t>
            </a:r>
            <a:r>
              <a:rPr lang="es-VE" sz="1400" dirty="0" err="1" smtClean="0"/>
              <a:t>is</a:t>
            </a:r>
            <a:r>
              <a:rPr lang="es-VE" sz="1400" dirty="0" smtClean="0"/>
              <a:t> </a:t>
            </a:r>
            <a:r>
              <a:rPr lang="es-VE" sz="1400" dirty="0" err="1"/>
              <a:t>high</a:t>
            </a:r>
            <a:r>
              <a:rPr lang="es-VE" sz="1400" dirty="0"/>
              <a:t>.</a:t>
            </a:r>
          </a:p>
          <a:p>
            <a:endParaRPr lang="en-US" sz="1400" dirty="0" smtClean="0"/>
          </a:p>
          <a:p>
            <a:r>
              <a:rPr lang="en-US" sz="1400" dirty="0" smtClean="0"/>
              <a:t>IF </a:t>
            </a:r>
            <a:r>
              <a:rPr lang="en-US" sz="1400" dirty="0"/>
              <a:t>value of S-C3 is very low AND values of (</a:t>
            </a:r>
            <a:r>
              <a:rPr lang="en-US" sz="1400" dirty="0" smtClean="0"/>
              <a:t>S-C7 AND </a:t>
            </a:r>
            <a:r>
              <a:rPr lang="en-US" sz="1400" dirty="0"/>
              <a:t>S-C9 AND S-C10) are very high, THEN </a:t>
            </a:r>
            <a:r>
              <a:rPr lang="en-US" sz="1400" dirty="0" smtClean="0"/>
              <a:t>value </a:t>
            </a:r>
            <a:r>
              <a:rPr lang="es-VE" sz="1400" dirty="0" smtClean="0"/>
              <a:t>of </a:t>
            </a:r>
            <a:r>
              <a:rPr lang="es-VE" sz="1400" dirty="0"/>
              <a:t>UC3 </a:t>
            </a:r>
            <a:r>
              <a:rPr lang="es-VE" sz="1400" dirty="0" err="1"/>
              <a:t>is</a:t>
            </a:r>
            <a:r>
              <a:rPr lang="es-VE" sz="1400" dirty="0"/>
              <a:t> </a:t>
            </a:r>
            <a:r>
              <a:rPr lang="es-VE" sz="1400" dirty="0" err="1"/>
              <a:t>high</a:t>
            </a:r>
            <a:r>
              <a:rPr lang="es-VE" sz="1400" dirty="0"/>
              <a:t>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defTabSz="449263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es-VE" b="1" dirty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NewRomanPS-BoldMT"/>
              </a:rPr>
              <a:t>Mapas Cognitivos</a:t>
            </a:r>
          </a:p>
          <a:p>
            <a:pPr>
              <a:buClr>
                <a:srgbClr val="04617B"/>
              </a:buClr>
              <a:buFont typeface="Arial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ES" b="1" dirty="0">
                <a:solidFill>
                  <a:srgbClr val="000000"/>
                </a:solidFill>
                <a:latin typeface="Times New Roman" pitchFamily="16" charset="0"/>
                <a:ea typeface="WenQuanYi Zen Hei" charset="0"/>
                <a:cs typeface="WenQuanYi Zen Hei" charset="0"/>
              </a:rPr>
              <a:t> Conceptos</a:t>
            </a:r>
          </a:p>
          <a:p>
            <a:pPr>
              <a:buClr>
                <a:srgbClr val="04617B"/>
              </a:buClr>
              <a:buFont typeface="Arial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ES" b="1" dirty="0">
                <a:solidFill>
                  <a:srgbClr val="000000"/>
                </a:solidFill>
                <a:latin typeface="Times New Roman" pitchFamily="16" charset="0"/>
                <a:ea typeface="WenQuanYi Zen Hei" charset="0"/>
                <a:cs typeface="WenQuanYi Zen Hei" charset="0"/>
              </a:rPr>
              <a:t> Relaciones</a:t>
            </a:r>
            <a:br>
              <a:rPr lang="es-ES" b="1" dirty="0">
                <a:solidFill>
                  <a:srgbClr val="000000"/>
                </a:solidFill>
                <a:latin typeface="Times New Roman" pitchFamily="16" charset="0"/>
                <a:ea typeface="WenQuanYi Zen Hei" charset="0"/>
                <a:cs typeface="WenQuanYi Zen Hei" charset="0"/>
              </a:rPr>
            </a:br>
            <a:endParaRPr lang="es-VE" dirty="0">
              <a:solidFill>
                <a:srgbClr val="000000"/>
              </a:solidFill>
              <a:latin typeface="Constantia" pitchFamily="18" charset="0"/>
              <a:ea typeface="WenQuanYi Zen Hei" charset="0"/>
              <a:cs typeface="WenQuanYi Zen Hei" charset="0"/>
            </a:endParaRPr>
          </a:p>
          <a:p>
            <a:pPr marL="0" lvl="0" indent="0" defTabSz="449263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es-VE" b="1" dirty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NewRomanPS-BoldMT"/>
              </a:rPr>
              <a:t>Mapas Cognitivos Difusos</a:t>
            </a:r>
          </a:p>
          <a:p>
            <a:pPr marL="0" lvl="0" indent="0" defTabSz="449263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es-VE" dirty="0">
              <a:solidFill>
                <a:srgbClr val="000000"/>
              </a:solidFill>
              <a:latin typeface="Constantia" pitchFamily="18" charset="0"/>
              <a:ea typeface="WenQuanYi Zen Hei" charset="0"/>
              <a:cs typeface="WenQuanYi Zen Hei" charset="0"/>
            </a:endParaRPr>
          </a:p>
          <a:p>
            <a:pPr marL="0" lvl="0" indent="0" defTabSz="449263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es-VE" b="1" dirty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NewRomanPS-BoldMT"/>
              </a:rPr>
              <a:t>Mapas Cognitivos Difusos Dinámicos</a:t>
            </a:r>
            <a:endParaRPr lang="es-VE" dirty="0">
              <a:solidFill>
                <a:srgbClr val="000000"/>
              </a:solidFill>
              <a:latin typeface="Constantia" pitchFamily="18" charset="0"/>
              <a:ea typeface="WenQuanYi Zen Hei" charset="0"/>
              <a:cs typeface="WenQuanYi Zen Hei" charset="0"/>
            </a:endParaRPr>
          </a:p>
          <a:p>
            <a:endParaRPr lang="es-VE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>
                <a:solidFill>
                  <a:srgbClr val="04617B"/>
                </a:solidFill>
                <a:latin typeface="Times New Roman" pitchFamily="16" charset="0"/>
                <a:ea typeface="WenQuanYi Zen Hei" charset="0"/>
                <a:cs typeface="WenQuanYi Zen Hei" charset="0"/>
              </a:rPr>
              <a:t>Conceptos Básicos</a:t>
            </a:r>
            <a:endParaRPr lang="es-VE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 noGrp="1"/>
          </p:cNvGrpSpPr>
          <p:nvPr>
            <p:ph idx="1"/>
          </p:nvPr>
        </p:nvGrpSpPr>
        <p:grpSpPr bwMode="auto">
          <a:xfrm>
            <a:off x="571472" y="1500174"/>
            <a:ext cx="8229600" cy="4525963"/>
            <a:chOff x="1502" y="1219"/>
            <a:chExt cx="2754" cy="2763"/>
          </a:xfrm>
        </p:grpSpPr>
        <p:pic>
          <p:nvPicPr>
            <p:cNvPr id="5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779" y="1507"/>
              <a:ext cx="2118" cy="212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6" name="Text Box 4"/>
            <p:cNvSpPr txBox="1">
              <a:spLocks noChangeArrowheads="1"/>
            </p:cNvSpPr>
            <p:nvPr/>
          </p:nvSpPr>
          <p:spPr bwMode="auto">
            <a:xfrm>
              <a:off x="1502" y="1219"/>
              <a:ext cx="2754" cy="276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VE"/>
            </a:p>
          </p:txBody>
        </p:sp>
      </p:grp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VE" dirty="0" smtClean="0">
                <a:solidFill>
                  <a:srgbClr val="04617B"/>
                </a:solidFill>
                <a:latin typeface="Times New Roman" pitchFamily="16" charset="0"/>
                <a:ea typeface="WenQuanYi Zen Hei" charset="0"/>
                <a:cs typeface="WenQuanYi Zen Hei" charset="0"/>
              </a:rPr>
              <a:t>FCM </a:t>
            </a:r>
            <a:r>
              <a:rPr lang="es-VE" dirty="0" err="1" smtClean="0">
                <a:solidFill>
                  <a:srgbClr val="04617B"/>
                </a:solidFill>
                <a:latin typeface="Times New Roman" pitchFamily="16" charset="0"/>
                <a:ea typeface="WenQuanYi Zen Hei" charset="0"/>
                <a:cs typeface="WenQuanYi Zen Hei" charset="0"/>
              </a:rPr>
              <a:t>Designer</a:t>
            </a:r>
            <a:r>
              <a:rPr lang="es-VE" dirty="0" smtClean="0">
                <a:solidFill>
                  <a:srgbClr val="04617B"/>
                </a:solidFill>
                <a:latin typeface="Times New Roman" pitchFamily="16" charset="0"/>
                <a:ea typeface="WenQuanYi Zen Hei" charset="0"/>
                <a:cs typeface="WenQuanYi Zen Hei" charset="0"/>
              </a:rPr>
              <a:t> </a:t>
            </a:r>
            <a:r>
              <a:rPr lang="es-VE" dirty="0" err="1" smtClean="0">
                <a:solidFill>
                  <a:srgbClr val="04617B"/>
                </a:solidFill>
                <a:latin typeface="Times New Roman" pitchFamily="16" charset="0"/>
                <a:ea typeface="WenQuanYi Zen Hei" charset="0"/>
                <a:cs typeface="WenQuanYi Zen Hei" charset="0"/>
              </a:rPr>
              <a:t>Tool</a:t>
            </a:r>
            <a:endParaRPr lang="es-VE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524000" y="1839119"/>
            <a:ext cx="6096000" cy="3810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VE" dirty="0" smtClean="0">
                <a:solidFill>
                  <a:srgbClr val="04617B"/>
                </a:solidFill>
                <a:latin typeface="Times New Roman" pitchFamily="16" charset="0"/>
                <a:ea typeface="WenQuanYi Zen Hei" charset="0"/>
                <a:cs typeface="WenQuanYi Zen Hei" charset="0"/>
              </a:rPr>
              <a:t>Problemática</a:t>
            </a:r>
            <a:endParaRPr lang="es-VE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2214554"/>
            <a:ext cx="4671276" cy="244533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VE" dirty="0" smtClean="0">
                <a:latin typeface="Times New Roman" pitchFamily="16" charset="0"/>
              </a:rPr>
              <a:t>Diseño y Funcionamiento</a:t>
            </a:r>
            <a:endParaRPr lang="es-VE" dirty="0"/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5857884" y="2571744"/>
            <a:ext cx="278608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es-VE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NewRomanPS-BoldMT"/>
              </a:rPr>
              <a:t>Tipos de Reglas</a:t>
            </a:r>
          </a:p>
          <a:p>
            <a:pPr>
              <a:buClr>
                <a:srgbClr val="04617B"/>
              </a:buClr>
              <a:buFont typeface="Arial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ES" sz="2400" b="1" dirty="0" smtClean="0">
                <a:solidFill>
                  <a:srgbClr val="000000"/>
                </a:solidFill>
                <a:latin typeface="Times New Roman" pitchFamily="16" charset="0"/>
                <a:ea typeface="WenQuanYi Zen Hei" charset="0"/>
                <a:cs typeface="WenQuanYi Zen Hei" charset="0"/>
              </a:rPr>
              <a:t> Conexión</a:t>
            </a:r>
          </a:p>
          <a:p>
            <a:pPr>
              <a:buClr>
                <a:srgbClr val="04617B"/>
              </a:buClr>
              <a:buFont typeface="Arial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ES" sz="2400" b="1" dirty="0" smtClean="0">
                <a:solidFill>
                  <a:srgbClr val="000000"/>
                </a:solidFill>
                <a:latin typeface="Times New Roman" pitchFamily="16" charset="0"/>
                <a:ea typeface="WenQuanYi Zen Hei" charset="0"/>
                <a:cs typeface="WenQuanYi Zen Hei" charset="0"/>
              </a:rPr>
              <a:t> Ecuaciones</a:t>
            </a:r>
          </a:p>
          <a:p>
            <a:pPr>
              <a:buClr>
                <a:srgbClr val="04617B"/>
              </a:buClr>
              <a:buFont typeface="Arial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ES" sz="2400" b="1" dirty="0" smtClean="0">
                <a:solidFill>
                  <a:srgbClr val="000000"/>
                </a:solidFill>
                <a:latin typeface="Times New Roman" pitchFamily="16" charset="0"/>
                <a:ea typeface="WenQuanYi Zen Hei" charset="0"/>
                <a:cs typeface="WenQuanYi Zen Hei" charset="0"/>
              </a:rPr>
              <a:t> Difusas</a:t>
            </a:r>
            <a:endParaRPr kumimoji="0" lang="es-VE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onstantia" pitchFamily="18" charset="0"/>
              <a:ea typeface="WenQuanYi Zen Hei" charset="0"/>
              <a:cs typeface="WenQuanYi Zen Hei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VE" dirty="0" smtClean="0"/>
              <a:t>Nueva Ecuación </a:t>
            </a:r>
            <a:endParaRPr lang="es-VE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1785926"/>
            <a:ext cx="6000750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0" y="3500438"/>
            <a:ext cx="6419850" cy="234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2143116"/>
            <a:ext cx="8229600" cy="2900370"/>
          </a:xfrm>
        </p:spPr>
        <p:txBody>
          <a:bodyPr>
            <a:normAutofit/>
          </a:bodyPr>
          <a:lstStyle/>
          <a:p>
            <a:pPr indent="-341313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VE" sz="1800" b="1" dirty="0" smtClean="0">
                <a:latin typeface="Times New Roman" pitchFamily="16" charset="0"/>
              </a:rPr>
              <a:t>	 Repita mientras el MCD1 y MCD2 no converjan globalmente o alcance el máximo de iteraciones.</a:t>
            </a:r>
          </a:p>
          <a:p>
            <a:pPr indent="-341313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VE" sz="1800" b="1" dirty="0" smtClean="0">
                <a:latin typeface="Times New Roman" pitchFamily="16" charset="0"/>
              </a:rPr>
              <a:t>			</a:t>
            </a:r>
            <a:r>
              <a:rPr lang="es-VE" sz="1800" b="1" dirty="0" smtClean="0">
                <a:latin typeface="Times New Roman" pitchFamily="16" charset="0"/>
              </a:rPr>
              <a:t>	Repita </a:t>
            </a:r>
            <a:r>
              <a:rPr lang="es-VE" sz="1800" b="1" dirty="0" smtClean="0">
                <a:latin typeface="Times New Roman" pitchFamily="16" charset="0"/>
              </a:rPr>
              <a:t>mientras MCD1 no converja o alcance el máximo de iteraciones. </a:t>
            </a:r>
          </a:p>
          <a:p>
            <a:pPr indent="-341313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VE" sz="1800" b="1" dirty="0" smtClean="0">
                <a:latin typeface="Times New Roman" pitchFamily="16" charset="0"/>
              </a:rPr>
              <a:t>			</a:t>
            </a:r>
            <a:r>
              <a:rPr lang="es-VE" sz="1800" b="1" dirty="0" smtClean="0">
                <a:latin typeface="Times New Roman" pitchFamily="16" charset="0"/>
              </a:rPr>
              <a:t>	Repita </a:t>
            </a:r>
            <a:r>
              <a:rPr lang="es-VE" sz="1800" b="1" dirty="0" smtClean="0">
                <a:latin typeface="Times New Roman" pitchFamily="16" charset="0"/>
              </a:rPr>
              <a:t>mientras MCD2 no converja o alcance el máximo de iteraciones.</a:t>
            </a:r>
          </a:p>
          <a:p>
            <a:pPr indent="-341313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VE" sz="1800" b="1" dirty="0" smtClean="0">
                <a:latin typeface="Times New Roman" pitchFamily="16" charset="0"/>
              </a:rPr>
              <a:t>		</a:t>
            </a:r>
            <a:r>
              <a:rPr lang="es-VE" sz="1800" b="1" smtClean="0">
                <a:latin typeface="Times New Roman" pitchFamily="16" charset="0"/>
              </a:rPr>
              <a:t>	</a:t>
            </a:r>
            <a:r>
              <a:rPr lang="es-VE" sz="1800" b="1" smtClean="0">
                <a:latin typeface="Times New Roman" pitchFamily="16" charset="0"/>
              </a:rPr>
              <a:t>	Invocar </a:t>
            </a:r>
            <a:r>
              <a:rPr lang="es-VE" sz="1800" b="1" dirty="0" smtClean="0">
                <a:latin typeface="Times New Roman" pitchFamily="16" charset="0"/>
              </a:rPr>
              <a:t>Interfaz. </a:t>
            </a:r>
          </a:p>
          <a:p>
            <a:pPr indent="-341313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s-VE" sz="1800" b="1" dirty="0" smtClean="0">
              <a:latin typeface="Times New Roman" pitchFamily="16" charset="0"/>
            </a:endParaRPr>
          </a:p>
          <a:p>
            <a:pPr indent="-341313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VE" sz="1800" b="1" dirty="0" smtClean="0">
                <a:latin typeface="Times New Roman" pitchFamily="16" charset="0"/>
              </a:rPr>
              <a:t>MCD1= Mapa cognitivo difuso 1</a:t>
            </a:r>
          </a:p>
          <a:p>
            <a:pPr indent="-341313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VE" sz="1800" b="1" dirty="0" smtClean="0">
                <a:latin typeface="Times New Roman" pitchFamily="16" charset="0"/>
              </a:rPr>
              <a:t>MCD2= Mapa cognitivo difuso 2</a:t>
            </a:r>
          </a:p>
          <a:p>
            <a:endParaRPr lang="es-VE" sz="1800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VE" dirty="0" smtClean="0">
                <a:latin typeface="Times New Roman" pitchFamily="16" charset="0"/>
              </a:rPr>
              <a:t>Algoritmo de la Extensión</a:t>
            </a:r>
            <a:endParaRPr lang="es-VE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814857" y="1948406"/>
            <a:ext cx="5514286" cy="359142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VE" dirty="0" smtClean="0">
                <a:solidFill>
                  <a:srgbClr val="04617B"/>
                </a:solidFill>
                <a:latin typeface="Times New Roman" pitchFamily="16" charset="0"/>
                <a:ea typeface="WenQuanYi Zen Hei" charset="0"/>
                <a:cs typeface="WenQuanYi Zen Hei" charset="0"/>
              </a:rPr>
              <a:t>Diagrama de Clase Principal</a:t>
            </a:r>
            <a:endParaRPr lang="es-VE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643042" y="1571612"/>
            <a:ext cx="5441131" cy="32378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VE" dirty="0" smtClean="0">
                <a:latin typeface="Times New Roman" pitchFamily="16" charset="0"/>
              </a:rPr>
              <a:t>Comunicación con </a:t>
            </a:r>
            <a:r>
              <a:rPr lang="es-VE" dirty="0" err="1" smtClean="0">
                <a:latin typeface="Times New Roman" pitchFamily="16" charset="0"/>
              </a:rPr>
              <a:t>Octave</a:t>
            </a:r>
            <a:endParaRPr lang="es-VE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rencia">
  <a:themeElements>
    <a:clrScheme name="Concurrencia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rencia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renci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58</TotalTime>
  <Words>266</Words>
  <Application>Microsoft Office PowerPoint</Application>
  <PresentationFormat>Presentación en pantalla (4:3)</PresentationFormat>
  <Paragraphs>54</Paragraphs>
  <Slides>16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17" baseType="lpstr">
      <vt:lpstr>Concurrencia</vt:lpstr>
      <vt:lpstr>Extensión de una Plataforma de Mapas Cognitivos Para el Caso Multicapa</vt:lpstr>
      <vt:lpstr>Conceptos Básicos</vt:lpstr>
      <vt:lpstr>FCM Designer Tool</vt:lpstr>
      <vt:lpstr>Problemática</vt:lpstr>
      <vt:lpstr>Diseño y Funcionamiento</vt:lpstr>
      <vt:lpstr>Nueva Ecuación </vt:lpstr>
      <vt:lpstr>Algoritmo de la Extensión</vt:lpstr>
      <vt:lpstr>Diagrama de Clase Principal</vt:lpstr>
      <vt:lpstr>Comunicación con Octave</vt:lpstr>
      <vt:lpstr>Caso de Estudio: Wikipedia Ingles</vt:lpstr>
      <vt:lpstr>Mapa Nivel 1</vt:lpstr>
      <vt:lpstr>Mapa Nivel 2</vt:lpstr>
      <vt:lpstr>Simulación  Usando la herramienta</vt:lpstr>
      <vt:lpstr>Análisis de Resultados</vt:lpstr>
      <vt:lpstr>Análisis de Resultados</vt:lpstr>
      <vt:lpstr>Caso de Estudio: Radioterapia</vt:lpstr>
    </vt:vector>
  </TitlesOfParts>
  <Company>http://www.centor.mx.gd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Extensión de una Plataforma de Mapas Cognitivos Para el Caso Multicapa</dc:title>
  <dc:creator>Centor</dc:creator>
  <cp:lastModifiedBy>Centor</cp:lastModifiedBy>
  <cp:revision>8</cp:revision>
  <dcterms:created xsi:type="dcterms:W3CDTF">2013-09-25T23:07:08Z</dcterms:created>
  <dcterms:modified xsi:type="dcterms:W3CDTF">2013-09-26T00:08:10Z</dcterms:modified>
</cp:coreProperties>
</file>